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257" r:id="rId3"/>
    <p:sldId id="258" r:id="rId4"/>
    <p:sldId id="259" r:id="rId5"/>
    <p:sldId id="260" r:id="rId6"/>
    <p:sldId id="268" r:id="rId7"/>
    <p:sldId id="261" r:id="rId8"/>
    <p:sldId id="262" r:id="rId9"/>
    <p:sldId id="263" r:id="rId10"/>
    <p:sldId id="264" r:id="rId11"/>
    <p:sldId id="266" r:id="rId12"/>
    <p:sldId id="267" r:id="rId1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72"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p:cNvSpPr>
            <a:spLocks noGrp="1"/>
          </p:cNvSpPr>
          <p:nvPr>
            <p:ph type="dt" sz="half" idx="10"/>
          </p:nvPr>
        </p:nvSpPr>
        <p:spPr/>
        <p:txBody>
          <a:bodyPr/>
          <a:lstStyle/>
          <a:p>
            <a:fld id="{EC014A6C-690E-4F08-B53C-D5902955EE20}" type="datetimeFigureOut">
              <a:rPr lang="ru-RU" smtClean="0"/>
              <a:t>19.05.2021</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AEA5F4BF-E143-463D-BCF2-FD40EE33004E}" type="slidenum">
              <a:rPr lang="ru-RU" smtClean="0"/>
              <a:t>‹#›</a:t>
            </a:fld>
            <a:endParaRPr lang="ru-RU"/>
          </a:p>
        </p:txBody>
      </p:sp>
    </p:spTree>
    <p:extLst>
      <p:ext uri="{BB962C8B-B14F-4D97-AF65-F5344CB8AC3E}">
        <p14:creationId xmlns:p14="http://schemas.microsoft.com/office/powerpoint/2010/main" val="262703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EC014A6C-690E-4F08-B53C-D5902955EE20}" type="datetimeFigureOut">
              <a:rPr lang="ru-RU" smtClean="0"/>
              <a:t>19.05.2021</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AEA5F4BF-E143-463D-BCF2-FD40EE33004E}" type="slidenum">
              <a:rPr lang="ru-RU" smtClean="0"/>
              <a:t>‹#›</a:t>
            </a:fld>
            <a:endParaRPr lang="ru-RU"/>
          </a:p>
        </p:txBody>
      </p:sp>
    </p:spTree>
    <p:extLst>
      <p:ext uri="{BB962C8B-B14F-4D97-AF65-F5344CB8AC3E}">
        <p14:creationId xmlns:p14="http://schemas.microsoft.com/office/powerpoint/2010/main" val="3161209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EC014A6C-690E-4F08-B53C-D5902955EE20}" type="datetimeFigureOut">
              <a:rPr lang="ru-RU" smtClean="0"/>
              <a:t>19.05.2021</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AEA5F4BF-E143-463D-BCF2-FD40EE33004E}" type="slidenum">
              <a:rPr lang="ru-RU" smtClean="0"/>
              <a:t>‹#›</a:t>
            </a:fld>
            <a:endParaRPr lang="ru-RU"/>
          </a:p>
        </p:txBody>
      </p:sp>
    </p:spTree>
    <p:extLst>
      <p:ext uri="{BB962C8B-B14F-4D97-AF65-F5344CB8AC3E}">
        <p14:creationId xmlns:p14="http://schemas.microsoft.com/office/powerpoint/2010/main" val="134291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EC014A6C-690E-4F08-B53C-D5902955EE20}" type="datetimeFigureOut">
              <a:rPr lang="ru-RU" smtClean="0"/>
              <a:t>19.05.2021</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AEA5F4BF-E143-463D-BCF2-FD40EE33004E}" type="slidenum">
              <a:rPr lang="ru-RU" smtClean="0"/>
              <a:t>‹#›</a:t>
            </a:fld>
            <a:endParaRPr lang="ru-RU"/>
          </a:p>
        </p:txBody>
      </p:sp>
    </p:spTree>
    <p:extLst>
      <p:ext uri="{BB962C8B-B14F-4D97-AF65-F5344CB8AC3E}">
        <p14:creationId xmlns:p14="http://schemas.microsoft.com/office/powerpoint/2010/main" val="8274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EC014A6C-690E-4F08-B53C-D5902955EE20}" type="datetimeFigureOut">
              <a:rPr lang="ru-RU" smtClean="0"/>
              <a:t>19.05.2021</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AEA5F4BF-E143-463D-BCF2-FD40EE33004E}" type="slidenum">
              <a:rPr lang="ru-RU" smtClean="0"/>
              <a:t>‹#›</a:t>
            </a:fld>
            <a:endParaRPr lang="ru-RU"/>
          </a:p>
        </p:txBody>
      </p:sp>
    </p:spTree>
    <p:extLst>
      <p:ext uri="{BB962C8B-B14F-4D97-AF65-F5344CB8AC3E}">
        <p14:creationId xmlns:p14="http://schemas.microsoft.com/office/powerpoint/2010/main" val="995137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EC014A6C-690E-4F08-B53C-D5902955EE20}" type="datetimeFigureOut">
              <a:rPr lang="ru-RU" smtClean="0"/>
              <a:t>19.05.2021</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AEA5F4BF-E143-463D-BCF2-FD40EE33004E}" type="slidenum">
              <a:rPr lang="ru-RU" smtClean="0"/>
              <a:t>‹#›</a:t>
            </a:fld>
            <a:endParaRPr lang="ru-RU"/>
          </a:p>
        </p:txBody>
      </p:sp>
    </p:spTree>
    <p:extLst>
      <p:ext uri="{BB962C8B-B14F-4D97-AF65-F5344CB8AC3E}">
        <p14:creationId xmlns:p14="http://schemas.microsoft.com/office/powerpoint/2010/main" val="402488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EC014A6C-690E-4F08-B53C-D5902955EE20}" type="datetimeFigureOut">
              <a:rPr lang="ru-RU" smtClean="0"/>
              <a:t>19.05.2021</a:t>
            </a:fld>
            <a:endParaRPr lang="ru-RU"/>
          </a:p>
        </p:txBody>
      </p:sp>
      <p:sp>
        <p:nvSpPr>
          <p:cNvPr id="8" name="Місце для нижнього колонтитула 7"/>
          <p:cNvSpPr>
            <a:spLocks noGrp="1"/>
          </p:cNvSpPr>
          <p:nvPr>
            <p:ph type="ftr" sz="quarter" idx="11"/>
          </p:nvPr>
        </p:nvSpPr>
        <p:spPr/>
        <p:txBody>
          <a:bodyPr/>
          <a:lstStyle/>
          <a:p>
            <a:endParaRPr lang="ru-RU"/>
          </a:p>
        </p:txBody>
      </p:sp>
      <p:sp>
        <p:nvSpPr>
          <p:cNvPr id="9" name="Місце для номера слайда 8"/>
          <p:cNvSpPr>
            <a:spLocks noGrp="1"/>
          </p:cNvSpPr>
          <p:nvPr>
            <p:ph type="sldNum" sz="quarter" idx="12"/>
          </p:nvPr>
        </p:nvSpPr>
        <p:spPr/>
        <p:txBody>
          <a:bodyPr/>
          <a:lstStyle/>
          <a:p>
            <a:fld id="{AEA5F4BF-E143-463D-BCF2-FD40EE33004E}" type="slidenum">
              <a:rPr lang="ru-RU" smtClean="0"/>
              <a:t>‹#›</a:t>
            </a:fld>
            <a:endParaRPr lang="ru-RU"/>
          </a:p>
        </p:txBody>
      </p:sp>
    </p:spTree>
    <p:extLst>
      <p:ext uri="{BB962C8B-B14F-4D97-AF65-F5344CB8AC3E}">
        <p14:creationId xmlns:p14="http://schemas.microsoft.com/office/powerpoint/2010/main" val="398269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EC014A6C-690E-4F08-B53C-D5902955EE20}" type="datetimeFigureOut">
              <a:rPr lang="ru-RU" smtClean="0"/>
              <a:t>19.05.2021</a:t>
            </a:fld>
            <a:endParaRPr lang="ru-RU"/>
          </a:p>
        </p:txBody>
      </p:sp>
      <p:sp>
        <p:nvSpPr>
          <p:cNvPr id="4" name="Місце для нижнього колонтитула 3"/>
          <p:cNvSpPr>
            <a:spLocks noGrp="1"/>
          </p:cNvSpPr>
          <p:nvPr>
            <p:ph type="ftr" sz="quarter" idx="11"/>
          </p:nvPr>
        </p:nvSpPr>
        <p:spPr/>
        <p:txBody>
          <a:bodyPr/>
          <a:lstStyle/>
          <a:p>
            <a:endParaRPr lang="ru-RU"/>
          </a:p>
        </p:txBody>
      </p:sp>
      <p:sp>
        <p:nvSpPr>
          <p:cNvPr id="5" name="Місце для номера слайда 4"/>
          <p:cNvSpPr>
            <a:spLocks noGrp="1"/>
          </p:cNvSpPr>
          <p:nvPr>
            <p:ph type="sldNum" sz="quarter" idx="12"/>
          </p:nvPr>
        </p:nvSpPr>
        <p:spPr/>
        <p:txBody>
          <a:bodyPr/>
          <a:lstStyle/>
          <a:p>
            <a:fld id="{AEA5F4BF-E143-463D-BCF2-FD40EE33004E}" type="slidenum">
              <a:rPr lang="ru-RU" smtClean="0"/>
              <a:t>‹#›</a:t>
            </a:fld>
            <a:endParaRPr lang="ru-RU"/>
          </a:p>
        </p:txBody>
      </p:sp>
    </p:spTree>
    <p:extLst>
      <p:ext uri="{BB962C8B-B14F-4D97-AF65-F5344CB8AC3E}">
        <p14:creationId xmlns:p14="http://schemas.microsoft.com/office/powerpoint/2010/main" val="217954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EC014A6C-690E-4F08-B53C-D5902955EE20}" type="datetimeFigureOut">
              <a:rPr lang="ru-RU" smtClean="0"/>
              <a:t>19.05.2021</a:t>
            </a:fld>
            <a:endParaRPr lang="ru-RU"/>
          </a:p>
        </p:txBody>
      </p:sp>
      <p:sp>
        <p:nvSpPr>
          <p:cNvPr id="3" name="Місце для нижнього колонтитула 2"/>
          <p:cNvSpPr>
            <a:spLocks noGrp="1"/>
          </p:cNvSpPr>
          <p:nvPr>
            <p:ph type="ftr" sz="quarter" idx="11"/>
          </p:nvPr>
        </p:nvSpPr>
        <p:spPr/>
        <p:txBody>
          <a:bodyPr/>
          <a:lstStyle/>
          <a:p>
            <a:endParaRPr lang="ru-RU"/>
          </a:p>
        </p:txBody>
      </p:sp>
      <p:sp>
        <p:nvSpPr>
          <p:cNvPr id="4" name="Місце для номера слайда 3"/>
          <p:cNvSpPr>
            <a:spLocks noGrp="1"/>
          </p:cNvSpPr>
          <p:nvPr>
            <p:ph type="sldNum" sz="quarter" idx="12"/>
          </p:nvPr>
        </p:nvSpPr>
        <p:spPr/>
        <p:txBody>
          <a:bodyPr/>
          <a:lstStyle/>
          <a:p>
            <a:fld id="{AEA5F4BF-E143-463D-BCF2-FD40EE33004E}" type="slidenum">
              <a:rPr lang="ru-RU" smtClean="0"/>
              <a:t>‹#›</a:t>
            </a:fld>
            <a:endParaRPr lang="ru-RU"/>
          </a:p>
        </p:txBody>
      </p:sp>
    </p:spTree>
    <p:extLst>
      <p:ext uri="{BB962C8B-B14F-4D97-AF65-F5344CB8AC3E}">
        <p14:creationId xmlns:p14="http://schemas.microsoft.com/office/powerpoint/2010/main" val="46435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EC014A6C-690E-4F08-B53C-D5902955EE20}" type="datetimeFigureOut">
              <a:rPr lang="ru-RU" smtClean="0"/>
              <a:t>19.05.2021</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AEA5F4BF-E143-463D-BCF2-FD40EE33004E}" type="slidenum">
              <a:rPr lang="ru-RU" smtClean="0"/>
              <a:t>‹#›</a:t>
            </a:fld>
            <a:endParaRPr lang="ru-RU"/>
          </a:p>
        </p:txBody>
      </p:sp>
    </p:spTree>
    <p:extLst>
      <p:ext uri="{BB962C8B-B14F-4D97-AF65-F5344CB8AC3E}">
        <p14:creationId xmlns:p14="http://schemas.microsoft.com/office/powerpoint/2010/main" val="344565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EC014A6C-690E-4F08-B53C-D5902955EE20}" type="datetimeFigureOut">
              <a:rPr lang="ru-RU" smtClean="0"/>
              <a:t>19.05.2021</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AEA5F4BF-E143-463D-BCF2-FD40EE33004E}" type="slidenum">
              <a:rPr lang="ru-RU" smtClean="0"/>
              <a:t>‹#›</a:t>
            </a:fld>
            <a:endParaRPr lang="ru-RU"/>
          </a:p>
        </p:txBody>
      </p:sp>
    </p:spTree>
    <p:extLst>
      <p:ext uri="{BB962C8B-B14F-4D97-AF65-F5344CB8AC3E}">
        <p14:creationId xmlns:p14="http://schemas.microsoft.com/office/powerpoint/2010/main" val="16606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14A6C-690E-4F08-B53C-D5902955EE20}" type="datetimeFigureOut">
              <a:rPr lang="ru-RU" smtClean="0"/>
              <a:t>19.05.2021</a:t>
            </a:fld>
            <a:endParaRPr lang="ru-RU"/>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5F4BF-E143-463D-BCF2-FD40EE33004E}" type="slidenum">
              <a:rPr lang="ru-RU" smtClean="0"/>
              <a:t>‹#›</a:t>
            </a:fld>
            <a:endParaRPr lang="ru-RU"/>
          </a:p>
        </p:txBody>
      </p:sp>
    </p:spTree>
    <p:extLst>
      <p:ext uri="{BB962C8B-B14F-4D97-AF65-F5344CB8AC3E}">
        <p14:creationId xmlns:p14="http://schemas.microsoft.com/office/powerpoint/2010/main" val="306020899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D412DD2-DE5A-495B-91FB-F7BC24434601}"/>
              </a:ext>
            </a:extLst>
          </p:cNvPr>
          <p:cNvSpPr>
            <a:spLocks noGrp="1"/>
          </p:cNvSpPr>
          <p:nvPr>
            <p:ph type="subTitle" idx="1"/>
          </p:nvPr>
        </p:nvSpPr>
        <p:spPr>
          <a:xfrm>
            <a:off x="1524000" y="2136338"/>
            <a:ext cx="9144000" cy="2585323"/>
          </a:xfrm>
          <a:noFill/>
          <a:ln>
            <a:noFill/>
          </a:ln>
          <a:effectLst>
            <a:outerShdw blurRad="50800" dist="38100" dir="5400000" algn="t" rotWithShape="0">
              <a:schemeClr val="bg1">
                <a:alpha val="0"/>
              </a:schemeClr>
            </a:outerShdw>
          </a:effectLst>
        </p:spPr>
        <p:txBody>
          <a:bodyPr wrap="square">
            <a:spAutoFit/>
            <a:scene3d>
              <a:camera prst="orthographicFront"/>
              <a:lightRig rig="threePt" dir="t"/>
            </a:scene3d>
            <a:sp3d extrusionH="57150">
              <a:bevelT w="38100" h="38100"/>
            </a:sp3d>
          </a:bodyPr>
          <a:lstStyle/>
          <a:p>
            <a:r>
              <a:rPr lang="uk-UA" altLang="uk-UA" sz="36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Організація взаємодії між судами, органами та установами системи правосуддя, зокрема, Державною судовою адміністрацією України та Службою судової охорони</a:t>
            </a:r>
            <a:endParaRPr lang="ru-RU" sz="36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p:txBody>
      </p:sp>
      <p:sp>
        <p:nvSpPr>
          <p:cNvPr id="6" name="TextBox 9">
            <a:extLst>
              <a:ext uri="{FF2B5EF4-FFF2-40B4-BE49-F238E27FC236}">
                <a16:creationId xmlns:a16="http://schemas.microsoft.com/office/drawing/2014/main" id="{01059866-EE34-4331-B659-232EA33BA77C}"/>
              </a:ext>
            </a:extLst>
          </p:cNvPr>
          <p:cNvSpPr txBox="1">
            <a:spLocks noChangeArrowheads="1"/>
          </p:cNvSpPr>
          <p:nvPr/>
        </p:nvSpPr>
        <p:spPr bwMode="auto">
          <a:xfrm>
            <a:off x="2288498" y="449706"/>
            <a:ext cx="7615004" cy="1015663"/>
          </a:xfrm>
          <a:prstGeom prst="rect">
            <a:avLst/>
          </a:prstGeom>
          <a:solidFill>
            <a:schemeClr val="accent1">
              <a:tint val="66000"/>
              <a:satMod val="160000"/>
              <a:alpha val="79000"/>
            </a:schemeClr>
          </a:solidFill>
          <a:ln>
            <a:noFill/>
          </a:ln>
          <a:effectLst>
            <a:outerShdw blurRad="50800" dist="38100" dir="5400000" algn="t" rotWithShape="0">
              <a:prstClr val="black">
                <a:alpha val="40000"/>
              </a:prstClr>
            </a:outerShdw>
          </a:effec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ТЕРИТОРІАЛЬНЕ УПРАВЛІННЯ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ДЕРЖАВНОЇ СУДОВОЇ АДМІНІСТРАЦІЇ УКРАЇНИ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В ЛУГАНСЬКІЙ ОБЛАСТІ</a:t>
            </a:r>
          </a:p>
        </p:txBody>
      </p:sp>
    </p:spTree>
    <p:extLst>
      <p:ext uri="{BB962C8B-B14F-4D97-AF65-F5344CB8AC3E}">
        <p14:creationId xmlns:p14="http://schemas.microsoft.com/office/powerpoint/2010/main" val="35865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C0A75FF8-6380-4574-903A-A3FB69CAE472}"/>
              </a:ext>
            </a:extLst>
          </p:cNvPr>
          <p:cNvSpPr>
            <a:spLocks noGrp="1"/>
          </p:cNvSpPr>
          <p:nvPr>
            <p:ph idx="1"/>
          </p:nvPr>
        </p:nvSpPr>
        <p:spPr>
          <a:xfrm>
            <a:off x="838200" y="1825625"/>
            <a:ext cx="10515600" cy="3405942"/>
          </a:xfrm>
          <a:ln>
            <a:solidFill>
              <a:schemeClr val="accent1">
                <a:shade val="50000"/>
              </a:schemeClr>
            </a:solidFill>
          </a:ln>
          <a:effectLst>
            <a:glow rad="139700">
              <a:schemeClr val="accent4">
                <a:satMod val="175000"/>
                <a:alpha val="40000"/>
              </a:schemeClr>
            </a:glow>
          </a:effectLst>
        </p:spPr>
        <p:txBody>
          <a:bodyPr vert="horz" lIns="91440" tIns="45720" rIns="91440" bIns="45720" rtlCol="0">
            <a:noAutofit/>
          </a:bodyPr>
          <a:lstStyle/>
          <a:p>
            <a:pPr marL="0" indent="0" algn="just">
              <a:buNone/>
            </a:pPr>
            <a:r>
              <a:rPr lang="uk-UA"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Протягом 2020 року керівництво територіального управління Державної судової адміністрації України в Луганській області спільно з керівництвом територіального управління Служби судової охорони у Луганській області було провели спільні наради, на яких зокрема розглядались питання: </a:t>
            </a:r>
            <a:r>
              <a:rPr lang="en-US"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a:t>
            </a:r>
            <a:r>
              <a:rPr lang="uk-UA"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Обладнання в судах кімнат для зберігання зброї або пристроїв для відстрілу патронів споряджених гумовими чи аналогічними за своїми властивостями снарядами несмертельної дії</a:t>
            </a:r>
            <a:r>
              <a:rPr lang="en-US"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a:t>
            </a:r>
            <a:r>
              <a:rPr lang="uk-UA"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 </a:t>
            </a:r>
            <a:r>
              <a:rPr lang="en-US"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a:t>
            </a:r>
            <a:r>
              <a:rPr lang="uk-UA"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Проведення профілактичного обстеження будівель судів</a:t>
            </a:r>
            <a:r>
              <a:rPr lang="en-US"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a:t>
            </a:r>
            <a:r>
              <a:rPr lang="uk-UA"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a:t>
            </a:r>
            <a:endParaRPr lang="ru-RU"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p:txBody>
      </p:sp>
      <p:sp>
        <p:nvSpPr>
          <p:cNvPr id="6" name="TextBox 9">
            <a:extLst>
              <a:ext uri="{FF2B5EF4-FFF2-40B4-BE49-F238E27FC236}">
                <a16:creationId xmlns:a16="http://schemas.microsoft.com/office/drawing/2014/main" id="{0A6B7B8D-2C38-40F6-8524-B50C0ACB9132}"/>
              </a:ext>
            </a:extLst>
          </p:cNvPr>
          <p:cNvSpPr txBox="1">
            <a:spLocks noChangeArrowheads="1"/>
          </p:cNvSpPr>
          <p:nvPr/>
        </p:nvSpPr>
        <p:spPr bwMode="auto">
          <a:xfrm>
            <a:off x="2258518" y="284816"/>
            <a:ext cx="7615004" cy="1015663"/>
          </a:xfrm>
          <a:prstGeom prst="rect">
            <a:avLst/>
          </a:prstGeom>
          <a:solidFill>
            <a:schemeClr val="accent1">
              <a:tint val="66000"/>
              <a:satMod val="160000"/>
              <a:alpha val="79000"/>
            </a:schemeClr>
          </a:solidFill>
          <a:ln>
            <a:noFill/>
          </a:ln>
          <a:effectLst>
            <a:outerShdw blurRad="50800" dist="101600" dir="2400000" algn="t" rotWithShape="0">
              <a:prstClr val="black">
                <a:alpha val="40000"/>
              </a:prstClr>
            </a:outerShdw>
          </a:effec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ТЕРИТОРІАЛЬНЕ УПРАВЛІННЯ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ДЕРЖАВНОЇ СУДОВОЇ АДМІНІСТРАЦІЇ УКРАЇНИ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У ЛУГАНСЬКІЙ ОБЛАСТІ</a:t>
            </a:r>
          </a:p>
        </p:txBody>
      </p:sp>
    </p:spTree>
    <p:extLst>
      <p:ext uri="{BB962C8B-B14F-4D97-AF65-F5344CB8AC3E}">
        <p14:creationId xmlns:p14="http://schemas.microsoft.com/office/powerpoint/2010/main" val="65473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9CE4BB31-2F0F-4AB1-A86E-151D353B78DB}"/>
              </a:ext>
            </a:extLst>
          </p:cNvPr>
          <p:cNvSpPr>
            <a:spLocks noGrp="1"/>
          </p:cNvSpPr>
          <p:nvPr>
            <p:ph idx="1"/>
          </p:nvPr>
        </p:nvSpPr>
        <p:spPr>
          <a:xfrm>
            <a:off x="801349" y="1495841"/>
            <a:ext cx="10589302" cy="5189771"/>
          </a:xfrm>
          <a:ln>
            <a:solidFill>
              <a:schemeClr val="accent1">
                <a:shade val="50000"/>
              </a:schemeClr>
            </a:solidFill>
          </a:ln>
          <a:effectLst>
            <a:glow rad="139700">
              <a:schemeClr val="accent4">
                <a:satMod val="175000"/>
                <a:alpha val="40000"/>
              </a:schemeClr>
            </a:glow>
          </a:effectLst>
        </p:spPr>
        <p:txBody>
          <a:bodyPr vert="horz" lIns="91440" tIns="45720" rIns="91440" bIns="45720" rtlCol="0">
            <a:noAutofit/>
          </a:bodyPr>
          <a:lstStyle/>
          <a:p>
            <a:pPr marL="0" indent="0" algn="just">
              <a:buNone/>
            </a:pPr>
            <a:r>
              <a:rPr lang="uk-UA" sz="20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	За участю представників територіальних управлінь Державної судової адміністрації України та Служби судової охорони, місцевих загальних судів Луганської області проводяться профілактичні обстеження будівель судів. У 2021 році обстеження було проведено:</a:t>
            </a:r>
            <a:endParaRPr lang="ru-RU" sz="20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a:p>
            <a:pPr algn="just">
              <a:buFont typeface="Wingdings" panose="05000000000000000000" pitchFamily="2" charset="2"/>
              <a:buChar char="Ø"/>
            </a:pPr>
            <a:r>
              <a:rPr lang="uk-UA" sz="20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6 квітня в Білокуракинському, Сватівському та Троїцькому районних судах</a:t>
            </a:r>
            <a:endParaRPr lang="ru-RU" sz="20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a:p>
            <a:pPr algn="just">
              <a:buFont typeface="Wingdings" panose="05000000000000000000" pitchFamily="2" charset="2"/>
              <a:buChar char="Ø"/>
            </a:pPr>
            <a:r>
              <a:rPr lang="uk-UA" sz="20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8 квітня в Біловодському, Новоайдарському та Станично–Луганському районних судах</a:t>
            </a:r>
            <a:endParaRPr lang="ru-RU" sz="20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a:p>
            <a:pPr algn="just">
              <a:buFont typeface="Wingdings" panose="05000000000000000000" pitchFamily="2" charset="2"/>
              <a:buChar char="Ø"/>
            </a:pPr>
            <a:r>
              <a:rPr lang="uk-UA" sz="20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13 квітня в Марківському, Міловському, Новопсковському та Старобільському районних судах</a:t>
            </a:r>
            <a:endParaRPr lang="ru-RU" sz="20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a:p>
            <a:pPr algn="just">
              <a:buFont typeface="Wingdings" panose="05000000000000000000" pitchFamily="2" charset="2"/>
              <a:buChar char="Ø"/>
            </a:pPr>
            <a:r>
              <a:rPr lang="uk-UA" sz="20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26 квітня в Лисичанському, Рубіжанському, Сєвєродонецькому міських, Кремінському та Попаснянському районних судах, а також у територіальному управлінні.</a:t>
            </a:r>
            <a:endParaRPr lang="ru-RU" sz="20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a:p>
            <a:pPr marL="0" indent="0" algn="just">
              <a:buNone/>
            </a:pPr>
            <a:r>
              <a:rPr lang="uk-UA" sz="20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Співпрацю між державними органами системи правосуддя Луганщини буде продовжено в майбутньому.</a:t>
            </a:r>
            <a:endParaRPr lang="ru-RU" sz="20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p:txBody>
      </p:sp>
      <p:sp>
        <p:nvSpPr>
          <p:cNvPr id="6" name="TextBox 9">
            <a:extLst>
              <a:ext uri="{FF2B5EF4-FFF2-40B4-BE49-F238E27FC236}">
                <a16:creationId xmlns:a16="http://schemas.microsoft.com/office/drawing/2014/main" id="{CAA9C15D-0B65-412C-875F-5D4BA55AD21E}"/>
              </a:ext>
            </a:extLst>
          </p:cNvPr>
          <p:cNvSpPr txBox="1">
            <a:spLocks noChangeArrowheads="1"/>
          </p:cNvSpPr>
          <p:nvPr/>
        </p:nvSpPr>
        <p:spPr bwMode="auto">
          <a:xfrm>
            <a:off x="2258518" y="284816"/>
            <a:ext cx="7615004" cy="1015663"/>
          </a:xfrm>
          <a:prstGeom prst="rect">
            <a:avLst/>
          </a:prstGeom>
          <a:solidFill>
            <a:schemeClr val="accent1">
              <a:tint val="66000"/>
              <a:satMod val="160000"/>
              <a:alpha val="79000"/>
            </a:schemeClr>
          </a:solidFill>
          <a:ln>
            <a:noFill/>
          </a:ln>
          <a:effectLst>
            <a:outerShdw blurRad="50800" dist="101600" dir="2400000" algn="t" rotWithShape="0">
              <a:prstClr val="black">
                <a:alpha val="40000"/>
              </a:prstClr>
            </a:outerShdw>
          </a:effec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ТЕРИТОРІАЛЬНЕ УПРАВЛІННЯ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ДЕРЖАВНОЇ СУДОВОЇ АДМІНІСТРАЦІЇ УКРАЇНИ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У ЛУГАНСЬКІЙ ОБЛАСТІ</a:t>
            </a:r>
          </a:p>
        </p:txBody>
      </p:sp>
    </p:spTree>
    <p:extLst>
      <p:ext uri="{BB962C8B-B14F-4D97-AF65-F5344CB8AC3E}">
        <p14:creationId xmlns:p14="http://schemas.microsoft.com/office/powerpoint/2010/main" val="269422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t="-12000" b="-12000"/>
          </a:stretch>
        </a:blipFill>
        <a:effectLst/>
      </p:bgPr>
    </p:bg>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279E2F89-A1FF-4169-AA70-683E45969513}"/>
              </a:ext>
            </a:extLst>
          </p:cNvPr>
          <p:cNvSpPr>
            <a:spLocks noGrp="1"/>
          </p:cNvSpPr>
          <p:nvPr>
            <p:ph idx="1"/>
          </p:nvPr>
        </p:nvSpPr>
        <p:spPr>
          <a:xfrm>
            <a:off x="838200" y="2308484"/>
            <a:ext cx="10515600" cy="3598655"/>
          </a:xfrm>
          <a:effectLst>
            <a:glow rad="139700">
              <a:schemeClr val="accent4">
                <a:satMod val="175000"/>
                <a:alpha val="40000"/>
              </a:schemeClr>
            </a:glow>
          </a:effectLst>
        </p:spPr>
        <p:txBody>
          <a:bodyPr>
            <a:normAutofit/>
          </a:bodyPr>
          <a:lstStyle/>
          <a:p>
            <a:pPr marL="0" indent="0" algn="ctr">
              <a:buNone/>
            </a:pPr>
            <a:r>
              <a:rPr lang="uk-UA" sz="8000" b="1" dirty="0">
                <a:ln>
                  <a:solidFill>
                    <a:schemeClr val="tx2">
                      <a:lumMod val="50000"/>
                    </a:schemeClr>
                  </a:solidFill>
                </a:ln>
                <a:gradFill flip="none" rotWithShape="1">
                  <a:gsLst>
                    <a:gs pos="0">
                      <a:srgbClr val="FFFF00"/>
                    </a:gs>
                    <a:gs pos="100000">
                      <a:srgbClr val="0070C0"/>
                    </a:gs>
                  </a:gsLst>
                  <a:lin ang="16200000" scaled="1"/>
                  <a:tileRect/>
                </a:gradFill>
                <a:effectLst>
                  <a:glow rad="101600">
                    <a:schemeClr val="accent5">
                      <a:lumMod val="75000"/>
                      <a:alpha val="44000"/>
                    </a:schemeClr>
                  </a:glow>
                  <a:outerShdw blurRad="50800" dist="76200" dir="2700000" algn="tl" rotWithShape="0">
                    <a:prstClr val="black">
                      <a:alpha val="40000"/>
                    </a:prstClr>
                  </a:outerShdw>
                  <a:reflection blurRad="6350" stA="55000" endA="300" endPos="45500" dir="5400000" sy="-100000" algn="bl" rotWithShape="0"/>
                </a:effectLst>
              </a:rPr>
              <a:t>ЩИРО ДЯКУЮ ЗА УВАГУ!</a:t>
            </a:r>
            <a:endParaRPr lang="ru-RU" sz="8000" dirty="0">
              <a:ln>
                <a:solidFill>
                  <a:schemeClr val="tx2">
                    <a:lumMod val="50000"/>
                  </a:schemeClr>
                </a:solidFill>
              </a:ln>
              <a:gradFill flip="none" rotWithShape="1">
                <a:gsLst>
                  <a:gs pos="0">
                    <a:srgbClr val="FFFF00"/>
                  </a:gs>
                  <a:gs pos="100000">
                    <a:srgbClr val="0070C0"/>
                  </a:gs>
                </a:gsLst>
                <a:lin ang="16200000" scaled="1"/>
                <a:tileRect/>
              </a:gradFill>
              <a:effectLst>
                <a:glow rad="101600">
                  <a:schemeClr val="accent5">
                    <a:lumMod val="75000"/>
                    <a:alpha val="44000"/>
                  </a:schemeClr>
                </a:glow>
                <a:outerShdw blurRad="50800" dist="76200" dir="2700000" algn="tl" rotWithShape="0">
                  <a:prstClr val="black">
                    <a:alpha val="40000"/>
                  </a:prstClr>
                </a:outerShdw>
                <a:reflection blurRad="6350" stA="55000" endA="300" endPos="45500" dir="5400000" sy="-100000" algn="bl" rotWithShape="0"/>
              </a:effectLst>
            </a:endParaRPr>
          </a:p>
        </p:txBody>
      </p:sp>
      <p:sp>
        <p:nvSpPr>
          <p:cNvPr id="6" name="TextBox 9">
            <a:extLst>
              <a:ext uri="{FF2B5EF4-FFF2-40B4-BE49-F238E27FC236}">
                <a16:creationId xmlns:a16="http://schemas.microsoft.com/office/drawing/2014/main" id="{EA17EBB7-3237-4E8F-A672-01F43D5050A8}"/>
              </a:ext>
            </a:extLst>
          </p:cNvPr>
          <p:cNvSpPr txBox="1">
            <a:spLocks noChangeArrowheads="1"/>
          </p:cNvSpPr>
          <p:nvPr/>
        </p:nvSpPr>
        <p:spPr bwMode="auto">
          <a:xfrm>
            <a:off x="2258518" y="284816"/>
            <a:ext cx="7615004" cy="1015663"/>
          </a:xfrm>
          <a:prstGeom prst="rect">
            <a:avLst/>
          </a:prstGeom>
          <a:solidFill>
            <a:schemeClr val="accent1">
              <a:tint val="66000"/>
              <a:satMod val="160000"/>
              <a:alpha val="79000"/>
            </a:schemeClr>
          </a:solidFill>
          <a:ln>
            <a:noFill/>
          </a:ln>
          <a:effectLst>
            <a:outerShdw blurRad="50800" dist="101600" dir="2400000" algn="t" rotWithShape="0">
              <a:prstClr val="black">
                <a:alpha val="40000"/>
              </a:prstClr>
            </a:outerShdw>
          </a:effec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ТЕРИТОРІАЛЬНЕ УПРАВЛІННЯ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ДЕРЖАВНОЇ СУДОВОЇ АДМІНІСТРАЦІЇ УКРАЇНИ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У ЛУГАНСЬКІЙ ОБЛАСТІ</a:t>
            </a:r>
          </a:p>
        </p:txBody>
      </p:sp>
      <p:sp>
        <p:nvSpPr>
          <p:cNvPr id="5" name="Объект 3">
            <a:extLst>
              <a:ext uri="{FF2B5EF4-FFF2-40B4-BE49-F238E27FC236}">
                <a16:creationId xmlns:a16="http://schemas.microsoft.com/office/drawing/2014/main" id="{9E586FEB-F2DE-4C37-A060-4520D7A4D449}"/>
              </a:ext>
            </a:extLst>
          </p:cNvPr>
          <p:cNvSpPr txBox="1">
            <a:spLocks/>
          </p:cNvSpPr>
          <p:nvPr/>
        </p:nvSpPr>
        <p:spPr>
          <a:xfrm>
            <a:off x="6970426" y="4797419"/>
            <a:ext cx="4893746" cy="1775765"/>
          </a:xfrm>
          <a:prstGeom prst="rect">
            <a:avLst/>
          </a:prstGeom>
          <a:ln>
            <a:noFill/>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uk-UA" sz="16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Заступник начальника </a:t>
            </a:r>
          </a:p>
          <a:p>
            <a:pPr marL="0" indent="0" algn="r">
              <a:buFont typeface="Arial" panose="020B0604020202020204" pitchFamily="34" charset="0"/>
              <a:buNone/>
            </a:pPr>
            <a:r>
              <a:rPr lang="uk-UA" sz="16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територіального управління</a:t>
            </a:r>
          </a:p>
          <a:p>
            <a:pPr marL="0" indent="0" algn="r">
              <a:buFont typeface="Arial" panose="020B0604020202020204" pitchFamily="34" charset="0"/>
              <a:buNone/>
            </a:pPr>
            <a:r>
              <a:rPr lang="uk-UA" sz="16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Державної судової адміністрації України </a:t>
            </a:r>
          </a:p>
          <a:p>
            <a:pPr marL="0" indent="0" algn="r">
              <a:buFont typeface="Arial" panose="020B0604020202020204" pitchFamily="34" charset="0"/>
              <a:buNone/>
            </a:pPr>
            <a:r>
              <a:rPr lang="uk-UA" sz="16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в Луганській області</a:t>
            </a:r>
          </a:p>
          <a:p>
            <a:pPr marL="0" indent="0" algn="r">
              <a:buFont typeface="Arial" panose="020B0604020202020204" pitchFamily="34" charset="0"/>
              <a:buNone/>
            </a:pPr>
            <a:r>
              <a:rPr lang="uk-UA" sz="16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Ігор Панасенко</a:t>
            </a:r>
            <a:endParaRPr lang="ru-RU" sz="16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p:txBody>
      </p:sp>
    </p:spTree>
    <p:extLst>
      <p:ext uri="{BB962C8B-B14F-4D97-AF65-F5344CB8AC3E}">
        <p14:creationId xmlns:p14="http://schemas.microsoft.com/office/powerpoint/2010/main" val="316120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2C40F0CF-E3B7-4E41-8356-BADAE0EE187A}"/>
              </a:ext>
            </a:extLst>
          </p:cNvPr>
          <p:cNvSpPr>
            <a:spLocks noGrp="1"/>
          </p:cNvSpPr>
          <p:nvPr>
            <p:ph idx="1"/>
          </p:nvPr>
        </p:nvSpPr>
        <p:spPr>
          <a:xfrm>
            <a:off x="479683" y="1558682"/>
            <a:ext cx="7120328" cy="5087942"/>
          </a:xfrm>
          <a:ln>
            <a:solidFill>
              <a:schemeClr val="accent1">
                <a:lumMod val="75000"/>
              </a:schemeClr>
            </a:solidFill>
          </a:ln>
          <a:effectLst>
            <a:glow rad="63500">
              <a:srgbClr val="FFFF00">
                <a:alpha val="50000"/>
              </a:srgbClr>
            </a:glow>
          </a:effectLst>
        </p:spPr>
        <p:txBody>
          <a:bodyPr vert="horz" lIns="91440" tIns="45720" rIns="91440" bIns="45720" rtlCol="0">
            <a:normAutofit/>
          </a:bodyPr>
          <a:lstStyle/>
          <a:p>
            <a:pPr marL="0" indent="0" algn="just">
              <a:buNone/>
            </a:pPr>
            <a:r>
              <a:rPr lang="uk-UA" sz="23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	Співпраця між територіальним управлінням Державної судової адміністрації України в Луганській області та територіальним управлінням Служби судової охорони у Луганській області розпочалась в лютому місяці 2020 року, з початком проведення конкурсів на зайняття вакантних посад Служби судової охорони.</a:t>
            </a:r>
            <a:endParaRPr lang="ru-RU" sz="23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a:p>
            <a:pPr marL="0" indent="0" algn="just">
              <a:buNone/>
            </a:pPr>
            <a:r>
              <a:rPr lang="uk-UA" sz="23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Всього за минулий рік було проведено тридцять два конкурси, за результатами яких сто шістдесят одного кандидата було призначено на посади Служби судової охорони.</a:t>
            </a:r>
            <a:endParaRPr lang="ru-RU" sz="23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p:txBody>
      </p:sp>
      <p:sp>
        <p:nvSpPr>
          <p:cNvPr id="5" name="TextBox 9">
            <a:extLst>
              <a:ext uri="{FF2B5EF4-FFF2-40B4-BE49-F238E27FC236}">
                <a16:creationId xmlns:a16="http://schemas.microsoft.com/office/drawing/2014/main" id="{44A04DE6-B6A8-4CF9-BA24-C17E90343938}"/>
              </a:ext>
            </a:extLst>
          </p:cNvPr>
          <p:cNvSpPr txBox="1">
            <a:spLocks noChangeArrowheads="1"/>
          </p:cNvSpPr>
          <p:nvPr/>
        </p:nvSpPr>
        <p:spPr bwMode="auto">
          <a:xfrm>
            <a:off x="2258518" y="284816"/>
            <a:ext cx="7615004" cy="1015663"/>
          </a:xfrm>
          <a:prstGeom prst="rect">
            <a:avLst/>
          </a:prstGeom>
          <a:solidFill>
            <a:schemeClr val="accent1">
              <a:tint val="66000"/>
              <a:satMod val="160000"/>
              <a:alpha val="79000"/>
            </a:schemeClr>
          </a:solidFill>
          <a:ln>
            <a:noFill/>
          </a:ln>
          <a:effectLst>
            <a:outerShdw blurRad="50800" dist="101600" dir="2400000" algn="t" rotWithShape="0">
              <a:prstClr val="black">
                <a:alpha val="40000"/>
              </a:prstClr>
            </a:outerShdw>
          </a:effec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ТЕРИТОРІАЛЬНЕ УПРАВЛІННЯ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ДЕРЖАВНОЇ СУДОВОЇ АДМІНІСТРАЦІЇ УКРАЇНИ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У ЛУГАНСЬКІЙ ОБЛАСТІ</a:t>
            </a:r>
          </a:p>
        </p:txBody>
      </p:sp>
      <p:pic>
        <p:nvPicPr>
          <p:cNvPr id="3" name="Рисунок 2">
            <a:extLst>
              <a:ext uri="{FF2B5EF4-FFF2-40B4-BE49-F238E27FC236}">
                <a16:creationId xmlns:a16="http://schemas.microsoft.com/office/drawing/2014/main" id="{20A025E9-B822-49A0-A62C-60FF5D5B82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39654" y="1558681"/>
            <a:ext cx="3575994" cy="2569473"/>
          </a:xfrm>
          <a:prstGeom prst="rect">
            <a:avLst/>
          </a:prstGeom>
          <a:ln>
            <a:round/>
          </a:ln>
          <a:effectLst>
            <a:glow rad="1270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pic>
      <p:pic>
        <p:nvPicPr>
          <p:cNvPr id="7" name="Рисунок 6">
            <a:extLst>
              <a:ext uri="{FF2B5EF4-FFF2-40B4-BE49-F238E27FC236}">
                <a16:creationId xmlns:a16="http://schemas.microsoft.com/office/drawing/2014/main" id="{D8E8A3B6-6F22-4273-ADF4-921DD3EA3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654" y="4250707"/>
            <a:ext cx="3575994" cy="2395917"/>
          </a:xfrm>
          <a:prstGeom prst="rect">
            <a:avLst/>
          </a:prstGeom>
          <a:ln>
            <a:round/>
          </a:ln>
          <a:effectLst>
            <a:glow rad="1270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11821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A6A98B3-34D5-4A3E-8442-68F2EA4F677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61884" y="1605635"/>
            <a:ext cx="3200304" cy="2400228"/>
          </a:xfrm>
          <a:prstGeom prst="rect">
            <a:avLst/>
          </a:prstGeom>
          <a:ln>
            <a:solidFill>
              <a:schemeClr val="accent1">
                <a:shade val="50000"/>
              </a:schemeClr>
            </a:solidFill>
          </a:ln>
          <a:effectLst>
            <a:glow rad="127000">
              <a:schemeClr val="accent4">
                <a:satMod val="175000"/>
                <a:alpha val="40000"/>
              </a:schemeClr>
            </a:glow>
          </a:effectLst>
        </p:spPr>
      </p:pic>
      <p:pic>
        <p:nvPicPr>
          <p:cNvPr id="6" name="Рисунок 5">
            <a:extLst>
              <a:ext uri="{FF2B5EF4-FFF2-40B4-BE49-F238E27FC236}">
                <a16:creationId xmlns:a16="http://schemas.microsoft.com/office/drawing/2014/main" id="{68F0E604-8659-47AF-96BB-1DC5AEC0E12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8754"/>
          <a:stretch/>
        </p:blipFill>
        <p:spPr>
          <a:xfrm>
            <a:off x="8361884" y="4152275"/>
            <a:ext cx="3200304" cy="2558258"/>
          </a:xfrm>
          <a:prstGeom prst="rect">
            <a:avLst/>
          </a:prstGeom>
          <a:ln>
            <a:solidFill>
              <a:schemeClr val="accent1">
                <a:shade val="50000"/>
              </a:schemeClr>
            </a:solidFill>
          </a:ln>
          <a:effectLst>
            <a:glow rad="127000">
              <a:schemeClr val="accent4">
                <a:satMod val="175000"/>
                <a:alpha val="40000"/>
              </a:schemeClr>
            </a:glow>
          </a:effectLst>
        </p:spPr>
      </p:pic>
      <p:sp>
        <p:nvSpPr>
          <p:cNvPr id="8" name="TextBox 9">
            <a:extLst>
              <a:ext uri="{FF2B5EF4-FFF2-40B4-BE49-F238E27FC236}">
                <a16:creationId xmlns:a16="http://schemas.microsoft.com/office/drawing/2014/main" id="{8C476691-46CE-427F-90D7-BE817427C9FA}"/>
              </a:ext>
            </a:extLst>
          </p:cNvPr>
          <p:cNvSpPr txBox="1">
            <a:spLocks noChangeArrowheads="1"/>
          </p:cNvSpPr>
          <p:nvPr/>
        </p:nvSpPr>
        <p:spPr bwMode="auto">
          <a:xfrm>
            <a:off x="2258518" y="284816"/>
            <a:ext cx="7615004" cy="1015663"/>
          </a:xfrm>
          <a:prstGeom prst="rect">
            <a:avLst/>
          </a:prstGeom>
          <a:solidFill>
            <a:schemeClr val="accent1">
              <a:tint val="66000"/>
              <a:satMod val="160000"/>
              <a:alpha val="79000"/>
            </a:schemeClr>
          </a:solidFill>
          <a:ln>
            <a:noFill/>
          </a:ln>
          <a:effectLst>
            <a:outerShdw blurRad="50800" dist="101600" dir="2400000" algn="t" rotWithShape="0">
              <a:prstClr val="black">
                <a:alpha val="40000"/>
              </a:prstClr>
            </a:outerShdw>
          </a:effec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ТЕРИТОРІАЛЬНЕ УПРАВЛІННЯ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ДЕРЖАВНОЇ СУДОВОЇ АДМІНІСТРАЦІЇ УКРАЇНИ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У ЛУГАНСЬКІЙ ОБЛАСТІ</a:t>
            </a:r>
          </a:p>
        </p:txBody>
      </p:sp>
      <p:sp>
        <p:nvSpPr>
          <p:cNvPr id="4" name="Объект 3">
            <a:extLst>
              <a:ext uri="{FF2B5EF4-FFF2-40B4-BE49-F238E27FC236}">
                <a16:creationId xmlns:a16="http://schemas.microsoft.com/office/drawing/2014/main" id="{3B2E796F-56BA-4C44-800D-872BA10DCC6F}"/>
              </a:ext>
            </a:extLst>
          </p:cNvPr>
          <p:cNvSpPr>
            <a:spLocks noGrp="1"/>
          </p:cNvSpPr>
          <p:nvPr>
            <p:ph idx="1"/>
          </p:nvPr>
        </p:nvSpPr>
        <p:spPr>
          <a:xfrm>
            <a:off x="494675" y="1558977"/>
            <a:ext cx="7307835" cy="5151556"/>
          </a:xfrm>
          <a:ln>
            <a:solidFill>
              <a:schemeClr val="accent1">
                <a:lumMod val="75000"/>
              </a:schemeClr>
            </a:solidFill>
          </a:ln>
          <a:effectLst>
            <a:glow rad="63500">
              <a:srgbClr val="FFFF00">
                <a:alpha val="50000"/>
              </a:srgbClr>
            </a:glow>
          </a:effectLst>
        </p:spPr>
        <p:txBody>
          <a:bodyPr vert="horz" lIns="91440" tIns="45720" rIns="91440" bIns="45720" rtlCol="0">
            <a:normAutofit/>
          </a:bodyPr>
          <a:lstStyle/>
          <a:p>
            <a:pPr marL="0" indent="0" algn="just">
              <a:buNone/>
            </a:pPr>
            <a:r>
              <a:rPr lang="uk-UA" sz="23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	У квітні 2020 року перші п’ять місцевих загальних судів Луганської області, які розташовані поблизу кордону з Російською Федерацією та зоною розмежування з непідконтрольною українській владі територією, зокрема, Станично–Луганський районний суд Луганської області, що відновив свою роботу після зруйнування його під час обстрілів селища Станиця Луганська незаконними збройними формуваннями в липні 2014 року, було взято під охорону Служби судової охорони.</a:t>
            </a:r>
            <a:endParaRPr lang="ru-RU" sz="23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p:txBody>
      </p:sp>
    </p:spTree>
    <p:extLst>
      <p:ext uri="{BB962C8B-B14F-4D97-AF65-F5344CB8AC3E}">
        <p14:creationId xmlns:p14="http://schemas.microsoft.com/office/powerpoint/2010/main" val="11827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858CF997-6759-4ACC-AFBA-4DA98A088AA7}"/>
              </a:ext>
            </a:extLst>
          </p:cNvPr>
          <p:cNvSpPr>
            <a:spLocks noGrp="1"/>
          </p:cNvSpPr>
          <p:nvPr>
            <p:ph idx="1"/>
          </p:nvPr>
        </p:nvSpPr>
        <p:spPr>
          <a:xfrm>
            <a:off x="508415" y="1543987"/>
            <a:ext cx="11222557" cy="2698229"/>
          </a:xfrm>
          <a:ln>
            <a:solidFill>
              <a:schemeClr val="accent1">
                <a:lumMod val="75000"/>
              </a:schemeClr>
            </a:solidFill>
          </a:ln>
          <a:effectLst>
            <a:glow rad="63500">
              <a:srgbClr val="FFFF00">
                <a:alpha val="50000"/>
              </a:srgbClr>
            </a:glow>
          </a:effectLst>
        </p:spPr>
        <p:txBody>
          <a:bodyPr>
            <a:normAutofit/>
          </a:bodyPr>
          <a:lstStyle/>
          <a:p>
            <a:pPr marL="0" indent="0" algn="just">
              <a:buNone/>
            </a:pPr>
            <a:r>
              <a:rPr lang="uk-UA" sz="23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	</a:t>
            </a:r>
            <a:r>
              <a:rPr lang="uk-UA" sz="25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Уже в жовтні 2020 року всі п’ятнадцять судів загальної юрисдикції, а також Луганський окружний адміністративний суд та територіальне управління Державної судової адміністрації України в Луганській області, знаходились під охороною Служби судової охорони. З них вісім судів та територіальне управління під цілодобовою охороною, а вісім судів–на час роботи установи</a:t>
            </a:r>
            <a:r>
              <a:rPr lang="uk-UA" sz="2500" dirty="0"/>
              <a:t>.</a:t>
            </a:r>
            <a:endParaRPr lang="ru-RU" sz="2500" dirty="0"/>
          </a:p>
        </p:txBody>
      </p:sp>
      <p:pic>
        <p:nvPicPr>
          <p:cNvPr id="3" name="Рисунок 2">
            <a:extLst>
              <a:ext uri="{FF2B5EF4-FFF2-40B4-BE49-F238E27FC236}">
                <a16:creationId xmlns:a16="http://schemas.microsoft.com/office/drawing/2014/main" id="{3F7C98C4-81C7-4D87-A670-B714D671D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16" y="4471129"/>
            <a:ext cx="2700000" cy="2025000"/>
          </a:xfrm>
          <a:prstGeom prst="rect">
            <a:avLst/>
          </a:prstGeom>
          <a:ln>
            <a:solidFill>
              <a:schemeClr val="accent1">
                <a:shade val="50000"/>
              </a:schemeClr>
            </a:solidFill>
          </a:ln>
          <a:effectLst>
            <a:glow rad="127000">
              <a:schemeClr val="accent4">
                <a:satMod val="175000"/>
                <a:alpha val="40000"/>
              </a:schemeClr>
            </a:glow>
            <a:outerShdw blurRad="50800" dist="38100" dir="2700000" algn="tl" rotWithShape="0">
              <a:prstClr val="black">
                <a:alpha val="61000"/>
              </a:prstClr>
            </a:outerShdw>
          </a:effectLst>
        </p:spPr>
      </p:pic>
      <p:pic>
        <p:nvPicPr>
          <p:cNvPr id="7" name="Рисунок 6">
            <a:extLst>
              <a:ext uri="{FF2B5EF4-FFF2-40B4-BE49-F238E27FC236}">
                <a16:creationId xmlns:a16="http://schemas.microsoft.com/office/drawing/2014/main" id="{E1827729-B692-4FFB-98AB-D76A8118EF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88603" y="4471128"/>
            <a:ext cx="2700000" cy="2025000"/>
          </a:xfrm>
          <a:prstGeom prst="rect">
            <a:avLst/>
          </a:prstGeom>
          <a:ln>
            <a:solidFill>
              <a:schemeClr val="accent1">
                <a:shade val="50000"/>
              </a:schemeClr>
            </a:solidFill>
          </a:ln>
          <a:effectLst>
            <a:glow rad="127000">
              <a:schemeClr val="accent4">
                <a:satMod val="175000"/>
                <a:alpha val="40000"/>
              </a:schemeClr>
            </a:glow>
            <a:outerShdw blurRad="50800" dist="38100" dir="2700000" algn="tl" rotWithShape="0">
              <a:prstClr val="black">
                <a:alpha val="61000"/>
              </a:prstClr>
            </a:outerShdw>
          </a:effectLst>
        </p:spPr>
      </p:pic>
      <p:pic>
        <p:nvPicPr>
          <p:cNvPr id="9" name="Рисунок 8">
            <a:extLst>
              <a:ext uri="{FF2B5EF4-FFF2-40B4-BE49-F238E27FC236}">
                <a16:creationId xmlns:a16="http://schemas.microsoft.com/office/drawing/2014/main" id="{E646C222-3287-4685-BE04-8E7674571E64}"/>
              </a:ext>
            </a:extLst>
          </p:cNvPr>
          <p:cNvPicPr>
            <a:picLocks noChangeAspect="1"/>
          </p:cNvPicPr>
          <p:nvPr/>
        </p:nvPicPr>
        <p:blipFill rotWithShape="1">
          <a:blip r:embed="rId4">
            <a:extLst>
              <a:ext uri="{28A0092B-C50C-407E-A947-70E740481C1C}">
                <a14:useLocalDpi xmlns:a14="http://schemas.microsoft.com/office/drawing/2010/main" val="0"/>
              </a:ext>
            </a:extLst>
          </a:blip>
          <a:srcRect l="7698" t="820" r="18057" b="-820"/>
          <a:stretch/>
        </p:blipFill>
        <p:spPr>
          <a:xfrm>
            <a:off x="6068791" y="4452079"/>
            <a:ext cx="2691148" cy="2052000"/>
          </a:xfrm>
          <a:prstGeom prst="rect">
            <a:avLst/>
          </a:prstGeom>
          <a:ln>
            <a:solidFill>
              <a:schemeClr val="accent1">
                <a:shade val="50000"/>
              </a:schemeClr>
            </a:solidFill>
          </a:ln>
          <a:effectLst>
            <a:glow rad="127000">
              <a:schemeClr val="accent4">
                <a:satMod val="175000"/>
                <a:alpha val="40000"/>
              </a:schemeClr>
            </a:glow>
            <a:outerShdw blurRad="50800" dist="38100" dir="2700000" algn="tl" rotWithShape="0">
              <a:prstClr val="black">
                <a:alpha val="61000"/>
              </a:prstClr>
            </a:outerShdw>
          </a:effectLst>
        </p:spPr>
      </p:pic>
      <p:pic>
        <p:nvPicPr>
          <p:cNvPr id="11" name="Рисунок 10">
            <a:extLst>
              <a:ext uri="{FF2B5EF4-FFF2-40B4-BE49-F238E27FC236}">
                <a16:creationId xmlns:a16="http://schemas.microsoft.com/office/drawing/2014/main" id="{844EB6BB-54EE-4B44-B3D5-4221FAC879E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828385" y="4458225"/>
            <a:ext cx="2902587" cy="2052000"/>
          </a:xfrm>
          <a:prstGeom prst="rect">
            <a:avLst/>
          </a:prstGeom>
          <a:ln>
            <a:solidFill>
              <a:schemeClr val="accent1">
                <a:shade val="50000"/>
              </a:schemeClr>
            </a:solidFill>
          </a:ln>
          <a:effectLst>
            <a:glow rad="127000">
              <a:schemeClr val="accent4">
                <a:satMod val="175000"/>
                <a:alpha val="40000"/>
              </a:schemeClr>
            </a:glow>
            <a:outerShdw blurRad="50800" dist="38100" dir="2700000" algn="tl" rotWithShape="0">
              <a:prstClr val="black">
                <a:alpha val="40000"/>
              </a:prstClr>
            </a:outerShdw>
          </a:effectLst>
        </p:spPr>
      </p:pic>
      <p:sp>
        <p:nvSpPr>
          <p:cNvPr id="8" name="TextBox 9">
            <a:extLst>
              <a:ext uri="{FF2B5EF4-FFF2-40B4-BE49-F238E27FC236}">
                <a16:creationId xmlns:a16="http://schemas.microsoft.com/office/drawing/2014/main" id="{45A1A208-46F9-4187-BA48-14C82E0F413A}"/>
              </a:ext>
            </a:extLst>
          </p:cNvPr>
          <p:cNvSpPr txBox="1">
            <a:spLocks noChangeArrowheads="1"/>
          </p:cNvSpPr>
          <p:nvPr/>
        </p:nvSpPr>
        <p:spPr bwMode="auto">
          <a:xfrm>
            <a:off x="2258518" y="284816"/>
            <a:ext cx="7615004" cy="1015663"/>
          </a:xfrm>
          <a:prstGeom prst="rect">
            <a:avLst/>
          </a:prstGeom>
          <a:solidFill>
            <a:schemeClr val="accent1">
              <a:tint val="66000"/>
              <a:satMod val="160000"/>
              <a:alpha val="79000"/>
            </a:schemeClr>
          </a:solidFill>
          <a:ln>
            <a:noFill/>
          </a:ln>
          <a:effectLst>
            <a:outerShdw blurRad="50800" dist="101600" dir="2400000" algn="t" rotWithShape="0">
              <a:prstClr val="black">
                <a:alpha val="40000"/>
              </a:prstClr>
            </a:outerShdw>
          </a:effec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ТЕРИТОРІАЛЬНЕ УПРАВЛІННЯ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ДЕРЖАВНОЇ СУДОВОЇ АДМІНІСТРАЦІЇ УКРАЇНИ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У ЛУГАНСЬКІЙ ОБЛАСТІ</a:t>
            </a:r>
          </a:p>
        </p:txBody>
      </p:sp>
    </p:spTree>
    <p:extLst>
      <p:ext uri="{BB962C8B-B14F-4D97-AF65-F5344CB8AC3E}">
        <p14:creationId xmlns:p14="http://schemas.microsoft.com/office/powerpoint/2010/main" val="264567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2D560607-D1C6-4EAA-8A58-8BD6CA6D6F6C}"/>
              </a:ext>
            </a:extLst>
          </p:cNvPr>
          <p:cNvSpPr>
            <a:spLocks noGrp="1"/>
          </p:cNvSpPr>
          <p:nvPr>
            <p:ph idx="1"/>
          </p:nvPr>
        </p:nvSpPr>
        <p:spPr>
          <a:xfrm>
            <a:off x="539646" y="1543987"/>
            <a:ext cx="7345180" cy="5164384"/>
          </a:xfrm>
          <a:ln>
            <a:solidFill>
              <a:schemeClr val="accent1">
                <a:lumMod val="75000"/>
              </a:schemeClr>
            </a:solidFill>
          </a:ln>
          <a:effectLst>
            <a:glow rad="63500">
              <a:srgbClr val="FFFF00">
                <a:alpha val="50000"/>
              </a:srgbClr>
            </a:glow>
          </a:effectLst>
        </p:spPr>
        <p:txBody>
          <a:bodyPr vert="horz" lIns="91440" tIns="45720" rIns="91440" bIns="45720" rtlCol="0">
            <a:noAutofit/>
          </a:bodyPr>
          <a:lstStyle/>
          <a:p>
            <a:pPr marL="0" indent="0" algn="just">
              <a:buNone/>
            </a:pPr>
            <a:r>
              <a:rPr lang="uk-UA"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Територіальним управлінням Державної судової адміністрації України в Луганській області було прийнято ряд заходів для забезпечення несення служби співробітниками Служби судової охорони.</a:t>
            </a:r>
            <a:endParaRPr lang="ru-RU"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a:p>
            <a:pPr marL="0" indent="0" algn="just">
              <a:buNone/>
            </a:pPr>
            <a:r>
              <a:rPr lang="uk-UA"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Пункти пропуску Рубіжанського та Сєвєродонецького міських, а також Сватівського та Старобільського районних судів Луганської області, обладнано стаціонарними металодетекторами. Усі без винятку суди забезпечено ручними металошукачами, що дозволяє виявляти металеві речі та не допускати пронесення до приміщення суду заборонених предметів.</a:t>
            </a:r>
            <a:endParaRPr lang="ru-RU"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p:txBody>
      </p:sp>
      <p:pic>
        <p:nvPicPr>
          <p:cNvPr id="3" name="Рисунок 2">
            <a:extLst>
              <a:ext uri="{FF2B5EF4-FFF2-40B4-BE49-F238E27FC236}">
                <a16:creationId xmlns:a16="http://schemas.microsoft.com/office/drawing/2014/main" id="{BAB4BF55-63A0-4567-AA7D-285DD27FA7E8}"/>
              </a:ext>
            </a:extLst>
          </p:cNvPr>
          <p:cNvPicPr>
            <a:picLocks noChangeAspect="1"/>
          </p:cNvPicPr>
          <p:nvPr/>
        </p:nvPicPr>
        <p:blipFill rotWithShape="1">
          <a:blip r:embed="rId2">
            <a:extLst>
              <a:ext uri="{28A0092B-C50C-407E-A947-70E740481C1C}">
                <a14:useLocalDpi xmlns:a14="http://schemas.microsoft.com/office/drawing/2010/main" val="0"/>
              </a:ext>
            </a:extLst>
          </a:blip>
          <a:srcRect t="7541" b="22950"/>
          <a:stretch/>
        </p:blipFill>
        <p:spPr>
          <a:xfrm>
            <a:off x="8381956" y="1543987"/>
            <a:ext cx="3018012" cy="2409671"/>
          </a:xfrm>
          <a:prstGeom prst="rect">
            <a:avLst/>
          </a:prstGeom>
          <a:ln>
            <a:solidFill>
              <a:schemeClr val="accent1">
                <a:shade val="50000"/>
              </a:schemeClr>
            </a:solidFill>
          </a:ln>
          <a:effectLst>
            <a:glow rad="127000">
              <a:schemeClr val="accent4">
                <a:satMod val="175000"/>
                <a:alpha val="40000"/>
              </a:schemeClr>
            </a:glow>
            <a:outerShdw blurRad="50800" dist="38100" dir="2700000" algn="tl" rotWithShape="0">
              <a:prstClr val="black">
                <a:alpha val="61000"/>
              </a:prstClr>
            </a:outerShdw>
          </a:effectLst>
        </p:spPr>
      </p:pic>
      <p:pic>
        <p:nvPicPr>
          <p:cNvPr id="7" name="Рисунок 6">
            <a:extLst>
              <a:ext uri="{FF2B5EF4-FFF2-40B4-BE49-F238E27FC236}">
                <a16:creationId xmlns:a16="http://schemas.microsoft.com/office/drawing/2014/main" id="{91D42F42-2FC3-4783-B2AB-8A9D89F70EA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1955" y="4096058"/>
            <a:ext cx="3018013" cy="2409671"/>
          </a:xfrm>
          <a:prstGeom prst="rect">
            <a:avLst/>
          </a:prstGeom>
          <a:ln>
            <a:solidFill>
              <a:schemeClr val="accent1">
                <a:shade val="50000"/>
              </a:schemeClr>
            </a:solidFill>
          </a:ln>
          <a:effectLst>
            <a:glow rad="127000">
              <a:schemeClr val="accent4">
                <a:satMod val="175000"/>
                <a:alpha val="40000"/>
              </a:schemeClr>
            </a:glow>
            <a:outerShdw blurRad="50800" dist="38100" dir="2700000" algn="tl" rotWithShape="0">
              <a:prstClr val="black">
                <a:alpha val="61000"/>
              </a:prstClr>
            </a:outerShdw>
          </a:effectLst>
        </p:spPr>
      </p:pic>
      <p:sp>
        <p:nvSpPr>
          <p:cNvPr id="6" name="TextBox 9">
            <a:extLst>
              <a:ext uri="{FF2B5EF4-FFF2-40B4-BE49-F238E27FC236}">
                <a16:creationId xmlns:a16="http://schemas.microsoft.com/office/drawing/2014/main" id="{A8D0DEFF-A3DB-4EAE-91DC-062641588BE3}"/>
              </a:ext>
            </a:extLst>
          </p:cNvPr>
          <p:cNvSpPr txBox="1">
            <a:spLocks noChangeArrowheads="1"/>
          </p:cNvSpPr>
          <p:nvPr/>
        </p:nvSpPr>
        <p:spPr bwMode="auto">
          <a:xfrm>
            <a:off x="2258518" y="284816"/>
            <a:ext cx="7615004" cy="1015663"/>
          </a:xfrm>
          <a:prstGeom prst="rect">
            <a:avLst/>
          </a:prstGeom>
          <a:solidFill>
            <a:schemeClr val="accent1">
              <a:tint val="66000"/>
              <a:satMod val="160000"/>
              <a:alpha val="79000"/>
            </a:schemeClr>
          </a:solidFill>
          <a:ln>
            <a:noFill/>
          </a:ln>
          <a:effectLst>
            <a:outerShdw blurRad="50800" dist="101600" dir="2400000" algn="t" rotWithShape="0">
              <a:prstClr val="black">
                <a:alpha val="40000"/>
              </a:prstClr>
            </a:outerShdw>
          </a:effec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ТЕРИТОРІАЛЬНЕ УПРАВЛІННЯ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ДЕРЖАВНОЇ СУДОВОЇ АДМІНІСТРАЦІЇ УКРАЇНИ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У ЛУГАНСЬКІЙ ОБЛАСТІ</a:t>
            </a:r>
          </a:p>
        </p:txBody>
      </p:sp>
    </p:spTree>
    <p:extLst>
      <p:ext uri="{BB962C8B-B14F-4D97-AF65-F5344CB8AC3E}">
        <p14:creationId xmlns:p14="http://schemas.microsoft.com/office/powerpoint/2010/main" val="325886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C834416-CB0A-4125-BE70-0AD42640133F}"/>
              </a:ext>
            </a:extLst>
          </p:cNvPr>
          <p:cNvSpPr>
            <a:spLocks noGrp="1"/>
          </p:cNvSpPr>
          <p:nvPr>
            <p:ph idx="1"/>
          </p:nvPr>
        </p:nvSpPr>
        <p:spPr>
          <a:xfrm>
            <a:off x="404735" y="1528997"/>
            <a:ext cx="11542426" cy="1514006"/>
          </a:xfrm>
          <a:ln>
            <a:solidFill>
              <a:schemeClr val="accent1">
                <a:lumMod val="75000"/>
              </a:schemeClr>
            </a:solidFill>
          </a:ln>
          <a:effectLst>
            <a:glow rad="139700">
              <a:schemeClr val="accent4">
                <a:satMod val="175000"/>
                <a:alpha val="40000"/>
              </a:schemeClr>
            </a:glow>
          </a:effectLst>
        </p:spPr>
        <p:txBody>
          <a:bodyPr>
            <a:normAutofit/>
          </a:bodyPr>
          <a:lstStyle/>
          <a:p>
            <a:pPr marL="0" indent="0" algn="just">
              <a:buNone/>
            </a:pPr>
            <a:r>
              <a:rPr lang="uk-UA" b="1" dirty="0">
                <a:ln w="3175">
                  <a:noFill/>
                </a:ln>
                <a:solidFill>
                  <a:schemeClr val="tx1">
                    <a:lumMod val="95000"/>
                    <a:lumOff val="5000"/>
                  </a:schemeClr>
                </a:solidFill>
                <a:effectLst>
                  <a:glow rad="63500">
                    <a:srgbClr val="FFFF00">
                      <a:alpha val="50000"/>
                    </a:srgbClr>
                  </a:glow>
                </a:effectLst>
                <a:latin typeface="Georgia" pitchFamily="18" charset="0"/>
                <a:ea typeface="ＭＳ Ｐゴシック" pitchFamily="34" charset="-128"/>
              </a:rPr>
              <a:t>	Біля пункту пропуску Служби судової охорони в судах наявні камери схову для короткострокового зберігання речей, які заборонено проносити до будівлі суду.</a:t>
            </a:r>
            <a:endParaRPr lang="ru-RU" b="1" dirty="0">
              <a:ln w="3175">
                <a:noFill/>
              </a:ln>
              <a:solidFill>
                <a:schemeClr val="tx1">
                  <a:lumMod val="95000"/>
                  <a:lumOff val="5000"/>
                </a:schemeClr>
              </a:solidFill>
              <a:effectLst>
                <a:glow rad="63500">
                  <a:srgbClr val="FFFF00">
                    <a:alpha val="50000"/>
                  </a:srgbClr>
                </a:glow>
              </a:effectLst>
              <a:latin typeface="Georgia" pitchFamily="18" charset="0"/>
              <a:ea typeface="ＭＳ Ｐゴシック" pitchFamily="34" charset="-128"/>
            </a:endParaRPr>
          </a:p>
        </p:txBody>
      </p:sp>
      <p:pic>
        <p:nvPicPr>
          <p:cNvPr id="7" name="Рисунок 6">
            <a:extLst>
              <a:ext uri="{FF2B5EF4-FFF2-40B4-BE49-F238E27FC236}">
                <a16:creationId xmlns:a16="http://schemas.microsoft.com/office/drawing/2014/main" id="{CE972C60-9122-4FCD-8279-4A6FF1F3817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13747" y="3243375"/>
            <a:ext cx="3059775" cy="3419749"/>
          </a:xfrm>
          <a:prstGeom prst="rect">
            <a:avLst/>
          </a:prstGeom>
          <a:ln>
            <a:solidFill>
              <a:schemeClr val="accent1">
                <a:shade val="50000"/>
              </a:schemeClr>
            </a:solidFill>
          </a:ln>
          <a:effectLst>
            <a:glow rad="127000">
              <a:schemeClr val="accent4">
                <a:satMod val="175000"/>
                <a:alpha val="40000"/>
              </a:schemeClr>
            </a:glow>
            <a:outerShdw blurRad="50800" dist="38100" dir="2700000" algn="tl" rotWithShape="0">
              <a:prstClr val="black">
                <a:alpha val="61000"/>
              </a:prstClr>
            </a:outerShdw>
          </a:effectLst>
        </p:spPr>
      </p:pic>
      <p:pic>
        <p:nvPicPr>
          <p:cNvPr id="9" name="Рисунок 8">
            <a:extLst>
              <a:ext uri="{FF2B5EF4-FFF2-40B4-BE49-F238E27FC236}">
                <a16:creationId xmlns:a16="http://schemas.microsoft.com/office/drawing/2014/main" id="{AACE2BEF-BBFF-4B9A-9B79-1A684B365B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58518" y="3243374"/>
            <a:ext cx="3059775" cy="3419750"/>
          </a:xfrm>
          <a:prstGeom prst="rect">
            <a:avLst/>
          </a:prstGeom>
          <a:ln>
            <a:solidFill>
              <a:schemeClr val="accent1">
                <a:shade val="50000"/>
              </a:schemeClr>
            </a:solidFill>
          </a:ln>
          <a:effectLst>
            <a:glow rad="127000">
              <a:schemeClr val="accent4">
                <a:satMod val="175000"/>
                <a:alpha val="40000"/>
              </a:schemeClr>
            </a:glow>
            <a:outerShdw blurRad="50800" dist="38100" dir="2700000" algn="tl" rotWithShape="0">
              <a:prstClr val="black">
                <a:alpha val="61000"/>
              </a:prstClr>
            </a:outerShdw>
          </a:effectLst>
        </p:spPr>
      </p:pic>
      <p:sp>
        <p:nvSpPr>
          <p:cNvPr id="6" name="TextBox 9">
            <a:extLst>
              <a:ext uri="{FF2B5EF4-FFF2-40B4-BE49-F238E27FC236}">
                <a16:creationId xmlns:a16="http://schemas.microsoft.com/office/drawing/2014/main" id="{B2823155-CB5D-476A-BDEF-9EB5E9EFD363}"/>
              </a:ext>
            </a:extLst>
          </p:cNvPr>
          <p:cNvSpPr txBox="1">
            <a:spLocks noChangeArrowheads="1"/>
          </p:cNvSpPr>
          <p:nvPr/>
        </p:nvSpPr>
        <p:spPr bwMode="auto">
          <a:xfrm>
            <a:off x="2258518" y="284816"/>
            <a:ext cx="7615004" cy="1015663"/>
          </a:xfrm>
          <a:prstGeom prst="rect">
            <a:avLst/>
          </a:prstGeom>
          <a:solidFill>
            <a:schemeClr val="accent1">
              <a:tint val="66000"/>
              <a:satMod val="160000"/>
              <a:alpha val="79000"/>
            </a:schemeClr>
          </a:solidFill>
          <a:ln>
            <a:noFill/>
          </a:ln>
          <a:effectLst>
            <a:outerShdw blurRad="50800" dist="101600" dir="2400000" algn="t" rotWithShape="0">
              <a:prstClr val="black">
                <a:alpha val="40000"/>
              </a:prstClr>
            </a:outerShdw>
          </a:effec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ТЕРИТОРІАЛЬНЕ УПРАВЛІННЯ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ДЕРЖАВНОЇ СУДОВОЇ АДМІНІСТРАЦІЇ УКРАЇНИ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У ЛУГАНСЬКІЙ ОБЛАСТІ</a:t>
            </a:r>
          </a:p>
        </p:txBody>
      </p:sp>
    </p:spTree>
    <p:extLst>
      <p:ext uri="{BB962C8B-B14F-4D97-AF65-F5344CB8AC3E}">
        <p14:creationId xmlns:p14="http://schemas.microsoft.com/office/powerpoint/2010/main" val="76916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9C264987-F7CB-4396-AE19-9A19A00AA5FD}"/>
              </a:ext>
            </a:extLst>
          </p:cNvPr>
          <p:cNvSpPr>
            <a:spLocks noGrp="1"/>
          </p:cNvSpPr>
          <p:nvPr>
            <p:ph idx="1"/>
          </p:nvPr>
        </p:nvSpPr>
        <p:spPr>
          <a:xfrm>
            <a:off x="540978" y="1615762"/>
            <a:ext cx="6656881" cy="2071818"/>
          </a:xfrm>
          <a:ln>
            <a:solidFill>
              <a:schemeClr val="accent1">
                <a:shade val="50000"/>
              </a:schemeClr>
            </a:solidFill>
          </a:ln>
          <a:effectLst>
            <a:glow rad="139700">
              <a:schemeClr val="accent4">
                <a:satMod val="175000"/>
                <a:alpha val="40000"/>
              </a:schemeClr>
            </a:glow>
          </a:effectLst>
        </p:spPr>
        <p:txBody>
          <a:bodyPr>
            <a:noAutofit/>
          </a:bodyPr>
          <a:lstStyle/>
          <a:p>
            <a:pPr marL="0" indent="0" algn="just">
              <a:buNone/>
            </a:pPr>
            <a:r>
              <a:rPr lang="uk-UA" sz="18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	В усіх судах, окрім Станично–Луганського районного суду Луганської області, установлено системи відеоспостереження. У тих судах, які охороняються Службою судової охорони в денний час, установлено систему сигналізації для забезпечення охорони вночі з підключенням до пульту централізованої охорони національної поліції.</a:t>
            </a:r>
            <a:endParaRPr lang="ru-RU" sz="18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p:txBody>
      </p:sp>
      <p:sp>
        <p:nvSpPr>
          <p:cNvPr id="6" name="TextBox 9">
            <a:extLst>
              <a:ext uri="{FF2B5EF4-FFF2-40B4-BE49-F238E27FC236}">
                <a16:creationId xmlns:a16="http://schemas.microsoft.com/office/drawing/2014/main" id="{EC3B163D-CDBB-4391-B43C-7D865F926D93}"/>
              </a:ext>
            </a:extLst>
          </p:cNvPr>
          <p:cNvSpPr txBox="1">
            <a:spLocks noChangeArrowheads="1"/>
          </p:cNvSpPr>
          <p:nvPr/>
        </p:nvSpPr>
        <p:spPr bwMode="auto">
          <a:xfrm>
            <a:off x="2258518" y="284816"/>
            <a:ext cx="7615004" cy="1015663"/>
          </a:xfrm>
          <a:prstGeom prst="rect">
            <a:avLst/>
          </a:prstGeom>
          <a:solidFill>
            <a:schemeClr val="accent1">
              <a:tint val="66000"/>
              <a:satMod val="160000"/>
              <a:alpha val="79000"/>
            </a:schemeClr>
          </a:solidFill>
          <a:ln>
            <a:noFill/>
          </a:ln>
          <a:effectLst>
            <a:outerShdw blurRad="50800" dist="101600" dir="2400000" algn="t" rotWithShape="0">
              <a:prstClr val="black">
                <a:alpha val="40000"/>
              </a:prstClr>
            </a:outerShdw>
          </a:effec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ТЕРИТОРІАЛЬНЕ УПРАВЛІННЯ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ДЕРЖАВНОЇ СУДОВОЇ АДМІНІСТРАЦІЇ УКРАЇНИ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У ЛУГАНСЬКІЙ ОБЛАСТІ</a:t>
            </a:r>
          </a:p>
        </p:txBody>
      </p:sp>
      <p:pic>
        <p:nvPicPr>
          <p:cNvPr id="3" name="Рисунок 2">
            <a:extLst>
              <a:ext uri="{FF2B5EF4-FFF2-40B4-BE49-F238E27FC236}">
                <a16:creationId xmlns:a16="http://schemas.microsoft.com/office/drawing/2014/main" id="{73E09C9F-14CE-4B0F-9931-7DF09B2566C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585025" y="1615762"/>
            <a:ext cx="4006038" cy="5037403"/>
          </a:xfrm>
          <a:prstGeom prst="rect">
            <a:avLst/>
          </a:prstGeom>
          <a:ln>
            <a:solidFill>
              <a:schemeClr val="accent1">
                <a:shade val="50000"/>
              </a:schemeClr>
            </a:solidFill>
          </a:ln>
          <a:effectLst>
            <a:glow rad="127000">
              <a:schemeClr val="accent4">
                <a:satMod val="175000"/>
                <a:alpha val="40000"/>
              </a:schemeClr>
            </a:glow>
            <a:outerShdw blurRad="50800" dist="38100" dir="2700000" algn="tl" rotWithShape="0">
              <a:prstClr val="black">
                <a:alpha val="61000"/>
              </a:prstClr>
            </a:outerShdw>
          </a:effectLst>
        </p:spPr>
      </p:pic>
      <p:pic>
        <p:nvPicPr>
          <p:cNvPr id="8" name="Рисунок 7">
            <a:extLst>
              <a:ext uri="{FF2B5EF4-FFF2-40B4-BE49-F238E27FC236}">
                <a16:creationId xmlns:a16="http://schemas.microsoft.com/office/drawing/2014/main" id="{71C9D026-E856-4C7D-B49D-CDC7CCAAAA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5787" y="3791754"/>
            <a:ext cx="2909866" cy="2900967"/>
          </a:xfrm>
          <a:prstGeom prst="rect">
            <a:avLst/>
          </a:prstGeom>
          <a:ln>
            <a:solidFill>
              <a:schemeClr val="accent1">
                <a:shade val="50000"/>
              </a:schemeClr>
            </a:solidFill>
          </a:ln>
          <a:effectLst>
            <a:glow rad="127000">
              <a:schemeClr val="accent4">
                <a:satMod val="175000"/>
                <a:alpha val="40000"/>
              </a:schemeClr>
            </a:glow>
            <a:outerShdw blurRad="50800" dist="38100" dir="2700000" algn="tl" rotWithShape="0">
              <a:prstClr val="black">
                <a:alpha val="61000"/>
              </a:prstClr>
            </a:outerShdw>
          </a:effectLst>
        </p:spPr>
      </p:pic>
      <p:pic>
        <p:nvPicPr>
          <p:cNvPr id="5" name="Рисунок 4">
            <a:extLst>
              <a:ext uri="{FF2B5EF4-FFF2-40B4-BE49-F238E27FC236}">
                <a16:creationId xmlns:a16="http://schemas.microsoft.com/office/drawing/2014/main" id="{55F58B35-99AA-47B2-90C8-0A3BD077B8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26941" y="3791754"/>
            <a:ext cx="2926147" cy="2900967"/>
          </a:xfrm>
          <a:prstGeom prst="rect">
            <a:avLst/>
          </a:prstGeom>
          <a:ln>
            <a:solidFill>
              <a:schemeClr val="accent1">
                <a:shade val="50000"/>
              </a:schemeClr>
            </a:solidFill>
          </a:ln>
          <a:effectLst>
            <a:glow rad="127000">
              <a:schemeClr val="accent4">
                <a:satMod val="175000"/>
                <a:alpha val="40000"/>
              </a:schemeClr>
            </a:glow>
            <a:outerShdw blurRad="50800" dist="38100" dir="2700000" algn="tl" rotWithShape="0">
              <a:prstClr val="black">
                <a:alpha val="61000"/>
              </a:prstClr>
            </a:outerShdw>
          </a:effectLst>
        </p:spPr>
      </p:pic>
    </p:spTree>
    <p:extLst>
      <p:ext uri="{BB962C8B-B14F-4D97-AF65-F5344CB8AC3E}">
        <p14:creationId xmlns:p14="http://schemas.microsoft.com/office/powerpoint/2010/main" val="227476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8D5B4003-B814-480A-ACF8-A5DCAF612D9C}"/>
              </a:ext>
            </a:extLst>
          </p:cNvPr>
          <p:cNvSpPr>
            <a:spLocks noGrp="1"/>
          </p:cNvSpPr>
          <p:nvPr>
            <p:ph idx="1"/>
          </p:nvPr>
        </p:nvSpPr>
        <p:spPr>
          <a:xfrm>
            <a:off x="387877" y="1618936"/>
            <a:ext cx="3914297" cy="4865707"/>
          </a:xfrm>
          <a:ln>
            <a:solidFill>
              <a:schemeClr val="accent1">
                <a:shade val="50000"/>
              </a:schemeClr>
            </a:solidFill>
          </a:ln>
          <a:effectLst>
            <a:glow rad="139700">
              <a:schemeClr val="accent4">
                <a:satMod val="175000"/>
                <a:alpha val="40000"/>
              </a:schemeClr>
            </a:glow>
          </a:effectLst>
        </p:spPr>
        <p:txBody>
          <a:bodyPr vert="horz" lIns="91440" tIns="45720" rIns="91440" bIns="45720" rtlCol="0">
            <a:noAutofit/>
          </a:bodyPr>
          <a:lstStyle/>
          <a:p>
            <a:pPr marL="0" indent="0" algn="just">
              <a:buNone/>
            </a:pPr>
            <a:r>
              <a:rPr lang="uk-UA"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	</a:t>
            </a:r>
          </a:p>
          <a:p>
            <a:pPr marL="0" indent="0" algn="just">
              <a:buNone/>
            </a:pPr>
            <a:endParaRPr lang="uk-UA"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a:p>
            <a:pPr marL="0" indent="0" algn="just">
              <a:buNone/>
            </a:pPr>
            <a:r>
              <a:rPr lang="uk-UA"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Для зберігання спеціальних засобів у кожному місцевому загальному суді встановлено металеві шафи.</a:t>
            </a:r>
            <a:endParaRPr lang="ru-RU"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p:txBody>
      </p:sp>
      <p:sp>
        <p:nvSpPr>
          <p:cNvPr id="6" name="TextBox 9">
            <a:extLst>
              <a:ext uri="{FF2B5EF4-FFF2-40B4-BE49-F238E27FC236}">
                <a16:creationId xmlns:a16="http://schemas.microsoft.com/office/drawing/2014/main" id="{9ECAB629-FADE-438F-8581-F30F91D926A6}"/>
              </a:ext>
            </a:extLst>
          </p:cNvPr>
          <p:cNvSpPr txBox="1">
            <a:spLocks noChangeArrowheads="1"/>
          </p:cNvSpPr>
          <p:nvPr/>
        </p:nvSpPr>
        <p:spPr bwMode="auto">
          <a:xfrm>
            <a:off x="2258518" y="284816"/>
            <a:ext cx="7615004" cy="1015663"/>
          </a:xfrm>
          <a:prstGeom prst="rect">
            <a:avLst/>
          </a:prstGeom>
          <a:solidFill>
            <a:schemeClr val="accent1">
              <a:tint val="66000"/>
              <a:satMod val="160000"/>
              <a:alpha val="79000"/>
            </a:schemeClr>
          </a:solidFill>
          <a:ln>
            <a:noFill/>
          </a:ln>
          <a:effectLst>
            <a:outerShdw blurRad="50800" dist="101600" dir="2400000" algn="t" rotWithShape="0">
              <a:prstClr val="black">
                <a:alpha val="40000"/>
              </a:prstClr>
            </a:outerShdw>
          </a:effec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ТЕРИТОРІАЛЬНЕ УПРАВЛІННЯ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ДЕРЖАВНОЇ СУДОВОЇ АДМІНІСТРАЦІЇ УКРАЇНИ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У ЛУГАНСЬКІЙ ОБЛАСТІ</a:t>
            </a:r>
          </a:p>
        </p:txBody>
      </p:sp>
      <p:pic>
        <p:nvPicPr>
          <p:cNvPr id="3" name="Рисунок 2">
            <a:extLst>
              <a:ext uri="{FF2B5EF4-FFF2-40B4-BE49-F238E27FC236}">
                <a16:creationId xmlns:a16="http://schemas.microsoft.com/office/drawing/2014/main" id="{86F35DC7-2B5C-4BA5-B42C-409048E6F2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535931" y="1618936"/>
            <a:ext cx="3519873" cy="4865707"/>
          </a:xfrm>
          <a:prstGeom prst="rect">
            <a:avLst/>
          </a:prstGeom>
          <a:ln>
            <a:solidFill>
              <a:schemeClr val="accent1">
                <a:shade val="50000"/>
              </a:schemeClr>
            </a:solidFill>
          </a:ln>
          <a:effectLst>
            <a:glow rad="127000">
              <a:schemeClr val="accent4">
                <a:satMod val="175000"/>
                <a:alpha val="40000"/>
              </a:schemeClr>
            </a:glow>
            <a:outerShdw blurRad="50800" dist="38100" dir="2700000" algn="tl" rotWithShape="0">
              <a:prstClr val="black">
                <a:alpha val="61000"/>
              </a:prstClr>
            </a:outerShdw>
          </a:effectLst>
        </p:spPr>
      </p:pic>
      <p:pic>
        <p:nvPicPr>
          <p:cNvPr id="8" name="Рисунок 7">
            <a:extLst>
              <a:ext uri="{FF2B5EF4-FFF2-40B4-BE49-F238E27FC236}">
                <a16:creationId xmlns:a16="http://schemas.microsoft.com/office/drawing/2014/main" id="{E0D8FF28-35F1-40C7-83BC-6333D7527EA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89561" y="1618937"/>
            <a:ext cx="3514562" cy="4865708"/>
          </a:xfrm>
          <a:prstGeom prst="rect">
            <a:avLst/>
          </a:prstGeom>
          <a:ln>
            <a:solidFill>
              <a:schemeClr val="accent1">
                <a:shade val="50000"/>
              </a:schemeClr>
            </a:solidFill>
          </a:ln>
          <a:effectLst>
            <a:glow rad="127000">
              <a:schemeClr val="accent4">
                <a:satMod val="175000"/>
                <a:alpha val="40000"/>
              </a:schemeClr>
            </a:glow>
            <a:outerShdw blurRad="50800" dist="38100" dir="2700000" algn="tl" rotWithShape="0">
              <a:prstClr val="black">
                <a:alpha val="61000"/>
              </a:prstClr>
            </a:outerShdw>
          </a:effectLst>
        </p:spPr>
      </p:pic>
    </p:spTree>
    <p:extLst>
      <p:ext uri="{BB962C8B-B14F-4D97-AF65-F5344CB8AC3E}">
        <p14:creationId xmlns:p14="http://schemas.microsoft.com/office/powerpoint/2010/main" val="242988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FBC8A9B5-3998-424D-9443-E2FA826BAE49}"/>
              </a:ext>
            </a:extLst>
          </p:cNvPr>
          <p:cNvSpPr>
            <a:spLocks noGrp="1"/>
          </p:cNvSpPr>
          <p:nvPr>
            <p:ph idx="1"/>
          </p:nvPr>
        </p:nvSpPr>
        <p:spPr>
          <a:xfrm>
            <a:off x="808220" y="1684846"/>
            <a:ext cx="10515600" cy="1966886"/>
          </a:xfrm>
          <a:ln>
            <a:solidFill>
              <a:schemeClr val="accent1">
                <a:shade val="50000"/>
              </a:schemeClr>
            </a:solidFill>
          </a:ln>
          <a:effectLst>
            <a:glow rad="139700">
              <a:schemeClr val="accent4">
                <a:satMod val="175000"/>
                <a:alpha val="40000"/>
              </a:schemeClr>
            </a:glow>
          </a:effectLst>
        </p:spPr>
        <p:txBody>
          <a:bodyPr vert="horz" lIns="91440" tIns="45720" rIns="91440" bIns="45720" rtlCol="0">
            <a:noAutofit/>
          </a:bodyPr>
          <a:lstStyle/>
          <a:p>
            <a:pPr marL="0" indent="0" algn="just">
              <a:buNone/>
            </a:pPr>
            <a:r>
              <a:rPr lang="uk-UA"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rPr>
              <a:t>	В усіх судах Луганської області зали судових засідань для розгляду справ кримінального провадження обладнані загородженням зі спеціального захисного скла для утримання осіб, яким обрано запобіжний захід у вигляді тримання під вартою, а це тридцять дев’ять залів. </a:t>
            </a:r>
            <a:endParaRPr lang="ru-RU" sz="2400" b="1" dirty="0">
              <a:ln w="3175">
                <a:noFill/>
              </a:ln>
              <a:solidFill>
                <a:schemeClr val="tx1">
                  <a:lumMod val="95000"/>
                  <a:lumOff val="5000"/>
                </a:schemeClr>
              </a:solidFill>
              <a:effectLst>
                <a:glow rad="63500">
                  <a:srgbClr val="FFFF00">
                    <a:alpha val="40000"/>
                  </a:srgbClr>
                </a:glow>
              </a:effectLst>
              <a:latin typeface="Georgia" pitchFamily="18" charset="0"/>
              <a:ea typeface="ＭＳ Ｐゴシック" pitchFamily="34" charset="-128"/>
            </a:endParaRPr>
          </a:p>
        </p:txBody>
      </p:sp>
      <p:pic>
        <p:nvPicPr>
          <p:cNvPr id="3" name="Рисунок 2">
            <a:extLst>
              <a:ext uri="{FF2B5EF4-FFF2-40B4-BE49-F238E27FC236}">
                <a16:creationId xmlns:a16="http://schemas.microsoft.com/office/drawing/2014/main" id="{AAFEE345-0CA5-4D22-B991-01C5033D620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58518" y="4036099"/>
            <a:ext cx="3382780" cy="2537085"/>
          </a:xfrm>
          <a:prstGeom prst="rect">
            <a:avLst/>
          </a:prstGeom>
          <a:ln>
            <a:solidFill>
              <a:schemeClr val="accent1">
                <a:shade val="50000"/>
              </a:schemeClr>
            </a:solidFill>
          </a:ln>
          <a:effectLst>
            <a:glow rad="127000">
              <a:schemeClr val="accent4">
                <a:satMod val="175000"/>
                <a:alpha val="40000"/>
              </a:schemeClr>
            </a:glow>
            <a:outerShdw blurRad="50800" dist="38100" dir="2700000" algn="tl" rotWithShape="0">
              <a:prstClr val="black">
                <a:alpha val="61000"/>
              </a:prstClr>
            </a:outerShdw>
          </a:effectLst>
        </p:spPr>
      </p:pic>
      <p:pic>
        <p:nvPicPr>
          <p:cNvPr id="7" name="Рисунок 6">
            <a:extLst>
              <a:ext uri="{FF2B5EF4-FFF2-40B4-BE49-F238E27FC236}">
                <a16:creationId xmlns:a16="http://schemas.microsoft.com/office/drawing/2014/main" id="{1FDAD3D0-4147-4767-A9EB-2968237459E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90742" y="4036099"/>
            <a:ext cx="3382780" cy="2537085"/>
          </a:xfrm>
          <a:prstGeom prst="rect">
            <a:avLst/>
          </a:prstGeom>
          <a:ln>
            <a:solidFill>
              <a:schemeClr val="accent1">
                <a:shade val="50000"/>
              </a:schemeClr>
            </a:solidFill>
          </a:ln>
          <a:effectLst>
            <a:glow rad="127000">
              <a:schemeClr val="accent4">
                <a:satMod val="175000"/>
                <a:alpha val="40000"/>
              </a:schemeClr>
            </a:glow>
            <a:outerShdw blurRad="50800" dist="38100" dir="2700000" algn="tl" rotWithShape="0">
              <a:prstClr val="black">
                <a:alpha val="61000"/>
              </a:prstClr>
            </a:outerShdw>
          </a:effectLst>
        </p:spPr>
      </p:pic>
      <p:sp>
        <p:nvSpPr>
          <p:cNvPr id="6" name="TextBox 9">
            <a:extLst>
              <a:ext uri="{FF2B5EF4-FFF2-40B4-BE49-F238E27FC236}">
                <a16:creationId xmlns:a16="http://schemas.microsoft.com/office/drawing/2014/main" id="{8CCAC8D1-2251-46A3-969E-6E57186E4F76}"/>
              </a:ext>
            </a:extLst>
          </p:cNvPr>
          <p:cNvSpPr txBox="1">
            <a:spLocks noChangeArrowheads="1"/>
          </p:cNvSpPr>
          <p:nvPr/>
        </p:nvSpPr>
        <p:spPr bwMode="auto">
          <a:xfrm>
            <a:off x="2258518" y="284816"/>
            <a:ext cx="7615004" cy="1015663"/>
          </a:xfrm>
          <a:prstGeom prst="rect">
            <a:avLst/>
          </a:prstGeom>
          <a:solidFill>
            <a:schemeClr val="accent1">
              <a:tint val="66000"/>
              <a:satMod val="160000"/>
              <a:alpha val="79000"/>
            </a:schemeClr>
          </a:solidFill>
          <a:ln>
            <a:noFill/>
          </a:ln>
          <a:effectLst>
            <a:outerShdw blurRad="50800" dist="101600" dir="2400000" algn="t" rotWithShape="0">
              <a:prstClr val="black">
                <a:alpha val="40000"/>
              </a:prstClr>
            </a:outerShdw>
          </a:effec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ТЕРИТОРІАЛЬНЕ УПРАВЛІННЯ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ДЕРЖАВНОЇ СУДОВОЇ АДМІНІСТРАЦІЇ УКРАЇНИ </a:t>
            </a:r>
          </a:p>
          <a:p>
            <a:pPr algn="ctr" eaLnBrk="1" hangingPunct="1"/>
            <a:r>
              <a:rPr lang="uk-UA" altLang="uk-UA" sz="2000" b="1" dirty="0">
                <a:solidFill>
                  <a:schemeClr val="accent4">
                    <a:lumMod val="60000"/>
                    <a:lumOff val="40000"/>
                  </a:schemeClr>
                </a:solidFill>
                <a:effectLst>
                  <a:outerShdw blurRad="38100" dist="38100" dir="2700000" algn="tl">
                    <a:srgbClr val="000000">
                      <a:alpha val="43137"/>
                    </a:srgbClr>
                  </a:outerShdw>
                </a:effectLst>
                <a:latin typeface="Georgia" pitchFamily="18" charset="0"/>
              </a:rPr>
              <a:t>У ЛУГАНСЬКІЙ ОБЛАСТІ</a:t>
            </a:r>
          </a:p>
        </p:txBody>
      </p:sp>
    </p:spTree>
    <p:extLst>
      <p:ext uri="{BB962C8B-B14F-4D97-AF65-F5344CB8AC3E}">
        <p14:creationId xmlns:p14="http://schemas.microsoft.com/office/powerpoint/2010/main" val="4216374328"/>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TotalTime>
  <Words>696</Words>
  <Application>Microsoft Office PowerPoint</Application>
  <PresentationFormat>Широкоэкранный</PresentationFormat>
  <Paragraphs>62</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Calibri Light</vt:lpstr>
      <vt:lpstr>Georgia</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Виталий</dc:creator>
  <cp:lastModifiedBy>Виталий</cp:lastModifiedBy>
  <cp:revision>61</cp:revision>
  <dcterms:created xsi:type="dcterms:W3CDTF">2021-05-12T09:18:52Z</dcterms:created>
  <dcterms:modified xsi:type="dcterms:W3CDTF">2021-05-19T05:52:35Z</dcterms:modified>
</cp:coreProperties>
</file>